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35"/>
  </p:notesMasterIdLst>
  <p:sldIdLst>
    <p:sldId id="382" r:id="rId3"/>
    <p:sldId id="383" r:id="rId4"/>
    <p:sldId id="436" r:id="rId5"/>
    <p:sldId id="465" r:id="rId6"/>
    <p:sldId id="466" r:id="rId7"/>
    <p:sldId id="471" r:id="rId8"/>
    <p:sldId id="468" r:id="rId9"/>
    <p:sldId id="469" r:id="rId10"/>
    <p:sldId id="489" r:id="rId11"/>
    <p:sldId id="470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5" r:id="rId25"/>
    <p:sldId id="486" r:id="rId26"/>
    <p:sldId id="487" r:id="rId27"/>
    <p:sldId id="493" r:id="rId28"/>
    <p:sldId id="491" r:id="rId29"/>
    <p:sldId id="484" r:id="rId30"/>
    <p:sldId id="492" r:id="rId31"/>
    <p:sldId id="494" r:id="rId32"/>
    <p:sldId id="495" r:id="rId33"/>
    <p:sldId id="496" r:id="rId34"/>
  </p:sldIdLst>
  <p:sldSz cx="18288000" cy="10287000"/>
  <p:notesSz cx="6858000" cy="9144000"/>
  <p:embeddedFontLst>
    <p:embeddedFont>
      <p:font typeface="Roboto Medium" panose="02000000000000000000" pitchFamily="2" charset="0"/>
      <p:regular r:id="rId36"/>
      <p:italic r:id="rId37"/>
    </p:embeddedFont>
    <p:embeddedFont>
      <p:font typeface="Constantia" panose="02030602050306030303" pitchFamily="18" charset="0"/>
      <p:regular r:id="rId38"/>
      <p:bold r:id="rId39"/>
      <p:italic r:id="rId40"/>
      <p:boldItalic r:id="rId41"/>
    </p:embeddedFont>
    <p:embeddedFont>
      <p:font typeface="Raleway Light" pitchFamily="2" charset="0"/>
      <p:regular r:id="rId42"/>
      <p:italic r:id="rId43"/>
    </p:embeddedFont>
    <p:embeddedFont>
      <p:font typeface="Lato Regular" panose="020F0502020204030203" pitchFamily="34" charset="0"/>
      <p:regular r:id="rId44"/>
    </p:embeddedFont>
    <p:embeddedFont>
      <p:font typeface="Sitka Small Semibold" pitchFamily="2" charset="0"/>
      <p:bold r:id="rId45"/>
      <p:boldItalic r:id="rId46"/>
    </p:embeddedFont>
    <p:embeddedFont>
      <p:font typeface="Arial Rounded MT Bold" panose="020F0704030504030204" pitchFamily="34" charset="0"/>
      <p:regular r:id="rId47"/>
    </p:embeddedFont>
    <p:embeddedFont>
      <p:font typeface="Roboto Thin" panose="02000000000000000000" pitchFamily="2" charset="0"/>
      <p:regular r:id="rId48"/>
      <p:italic r:id="rId49"/>
    </p:embeddedFont>
    <p:embeddedFont>
      <p:font typeface="Lato Light" panose="020F0302020204030203" pitchFamily="3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3F7"/>
    <a:srgbClr val="CDF7D8"/>
    <a:srgbClr val="003300"/>
    <a:srgbClr val="BBE0EB"/>
    <a:srgbClr val="94CEE0"/>
    <a:srgbClr val="000000"/>
    <a:srgbClr val="004D86"/>
    <a:srgbClr val="138995"/>
    <a:srgbClr val="169CAA"/>
    <a:srgbClr val="498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26" autoAdjust="0"/>
  </p:normalViewPr>
  <p:slideViewPr>
    <p:cSldViewPr>
      <p:cViewPr varScale="1">
        <p:scale>
          <a:sx n="55" d="100"/>
          <a:sy n="55" d="100"/>
        </p:scale>
        <p:origin x="720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69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93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4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78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70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263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39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193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911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0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775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582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71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50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437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56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025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957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984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8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59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53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59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99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82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56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65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51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77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72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01861" y="3495812"/>
            <a:ext cx="923672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8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</a:t>
            </a:r>
            <a:r>
              <a:rPr lang="vi-VN" sz="8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8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</a:t>
            </a:r>
            <a:endParaRPr lang="vi-VN" sz="8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5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LCD</a:t>
            </a:r>
            <a:endParaRPr lang="en-US" sz="11500" b="1" smtClean="0">
              <a:solidFill>
                <a:srgbClr val="00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61" y="6306550"/>
            <a:ext cx="5532846" cy="1952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762" y="2149571"/>
            <a:ext cx="5694218" cy="40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6" y="3390900"/>
            <a:ext cx="7685525" cy="3897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091" y="2084421"/>
            <a:ext cx="6729348" cy="708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LCD 20x4 in 8 bit mode. Then display a string “HAPPY NEW YEAR” in line 0 and display the value of variable “count” from 00 – 99 in the middle of the LCD.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93" y="4016763"/>
            <a:ext cx="11090281" cy="53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2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66180" y="1054260"/>
            <a:ext cx="1859192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GPIO_PIN_9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370" y="792897"/>
            <a:ext cx="3764606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767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155575" y="789437"/>
            <a:ext cx="17983201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lcd_command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GPIO_PIN_10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delay_us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GPIO_PIN_10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delay_us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283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230967" y="714888"/>
            <a:ext cx="17983201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lcdstring_display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lcd_pos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0xc0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lcd_pos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342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277742" y="1037701"/>
            <a:ext cx="75438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lcd_setup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0x38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0x0c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44000" y="1032258"/>
            <a:ext cx="9144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lcd_setup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lcdstring_display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8080"/>
                </a:solidFill>
                <a:latin typeface="Courier New" panose="02070309020205020404" pitchFamily="49" charset="0"/>
              </a:rPr>
              <a:t>"HAPPY NEW YEAR</a:t>
            </a:r>
            <a:r>
              <a:rPr lang="en-US" sz="4400" b="1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440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0" y="6900489"/>
            <a:ext cx="3406435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CONTROL LCD IN 4 BIT MODE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P2. Write a program to control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LCD 20x4 in 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bit mode. Then display a string “HAPPY NEW YEAR” in line 0 and display the value of variable “count” from 00 – 99 in the middle of the LCD. 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93" y="4016763"/>
            <a:ext cx="11090281" cy="531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1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782" y="2871215"/>
            <a:ext cx="1995350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output_4bit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51245"/>
          <a:stretch/>
        </p:blipFill>
        <p:spPr>
          <a:xfrm>
            <a:off x="13303330" y="2397571"/>
            <a:ext cx="4340307" cy="42685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5575" y="926883"/>
            <a:ext cx="17519654" cy="1569660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P2. Write a program to control</a:t>
            </a:r>
            <a:r>
              <a:rPr kumimoji="0" lang="vi-VN" sz="32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LCD 20x4 in </a:t>
            </a:r>
            <a:r>
              <a:rPr kumimoji="0" 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vi-VN" sz="32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bit mode. Then display a string “HAPPY NEW YEAR” in line 0 and display the value of variable “count” from 00 – 99 in the middle of the LCD. 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94" y="828116"/>
            <a:ext cx="18591922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lcd_command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output_4bit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lvl="1"/>
            <a:endParaRPr lang="en-US" sz="4400" b="1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output_4bit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187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847" y="805203"/>
            <a:ext cx="18591922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output_4bit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lvl="1"/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output_4bit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delay_us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3675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165372" y="2367678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67" y="2496373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Rounded Rectangle 342"/>
          <p:cNvSpPr/>
          <p:nvPr/>
        </p:nvSpPr>
        <p:spPr>
          <a:xfrm>
            <a:off x="2186154" y="400067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49" y="412936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2163467" y="5711921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62" y="584061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3284667" y="2379139"/>
            <a:ext cx="10968542" cy="92333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CONTROL LCD IN 8 BIT MODE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52800" y="4102003"/>
            <a:ext cx="11333426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CONTROL LCD IN 4 BIT MODE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44626" y="5739525"/>
            <a:ext cx="9617441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CONTROL LCD WITH I2C 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1641" y="748144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36" y="761013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52800" y="7509046"/>
            <a:ext cx="12047667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4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CREATING CUSTOM CHARACTER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43" grpId="0" animBg="1"/>
      <p:bldP spid="346" grpId="0" animBg="1"/>
      <p:bldP spid="41" grpId="0" animBg="1"/>
      <p:bldP spid="38" grpId="0" animBg="1"/>
      <p:bldP spid="39" grpId="0" animBg="1"/>
      <p:bldP spid="40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180" y="897446"/>
            <a:ext cx="18591922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lcd_pos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0xc0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lcd_command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lcd_pos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lcdstring_display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(*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string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6554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265" y="819431"/>
            <a:ext cx="16479239" cy="886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lcd_setup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lcd_command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0x28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0x0c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0x06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8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775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75" y="1377583"/>
            <a:ext cx="12809253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lcd_setup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lcdstring_display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8080"/>
                </a:solidFill>
                <a:latin typeface="Courier New" panose="02070309020205020404" pitchFamily="49" charset="0"/>
              </a:rPr>
              <a:t>"HAPPY NEW YEAR"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075" y="4457700"/>
            <a:ext cx="6648821" cy="49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CREATING</a:t>
            </a:r>
            <a:r>
              <a:rPr kumimoji="0" lang="en-US" sz="4000" b="1" i="0" u="none" strike="noStrike" kern="1200" cap="none" spc="0" normalizeH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CUSTOM CHARACTER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28" y="2143629"/>
            <a:ext cx="14015477" cy="68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2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CREATING</a:t>
            </a:r>
            <a:r>
              <a:rPr kumimoji="0" lang="en-US" sz="4000" b="1" i="0" u="none" strike="noStrike" kern="1200" cap="none" spc="0" normalizeH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CUSTOM CHARACTER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95500"/>
            <a:ext cx="13491030" cy="71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47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CREATING</a:t>
            </a:r>
            <a:r>
              <a:rPr kumimoji="0" lang="en-US" sz="4000" b="1" i="0" u="none" strike="noStrike" kern="1200" cap="none" spc="0" normalizeH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CUSTOM CHARACTER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28" y="2143629"/>
            <a:ext cx="14015477" cy="686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CREATING</a:t>
            </a:r>
            <a:r>
              <a:rPr kumimoji="0" lang="en-US" sz="4000" b="1" i="0" u="none" strike="noStrike" kern="1200" cap="none" spc="0" normalizeH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CUSTOM CHARACTER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484" y="2202959"/>
            <a:ext cx="17712715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P3. Write a program to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display “012” in lcd 20x4 with font 2x3 means two of rows and three of columns of lcd. It’s optional to choose the interface mode.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44" y="3619500"/>
            <a:ext cx="1125169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63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7975" y="806827"/>
            <a:ext cx="176752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lcd_ma_8doan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0x07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f - 0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a - 1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0x1c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b - 2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d - 3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0x07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e - 4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0x1c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c - 5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g+d-6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0x1f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8000"/>
                </a:solidFill>
                <a:latin typeface="Courier New" panose="02070309020205020404" pitchFamily="49" charset="0"/>
              </a:rPr>
              <a:t>//doan i -7 </a:t>
            </a:r>
            <a:endParaRPr lang="en-US" sz="4000" b="1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2738" y="6896100"/>
            <a:ext cx="145118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lcd_command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0x40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lcd_ma_8doan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851" y="7430548"/>
            <a:ext cx="6687455" cy="17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5575" y="1228447"/>
            <a:ext cx="1032219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lcd_so_to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40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de-DE" sz="4000" b="1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</a:p>
          <a:p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de-DE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0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1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2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3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4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5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 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6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7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  </a:t>
            </a:r>
            <a:r>
              <a:rPr lang="de-DE" sz="40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so 8 </a:t>
            </a:r>
            <a:endParaRPr lang="de-DE" sz="40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e-DE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e-DE" sz="40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de-DE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4000" b="1">
                <a:solidFill>
                  <a:srgbClr val="008000"/>
                </a:solidFill>
                <a:latin typeface="Courier New" panose="02070309020205020404" pitchFamily="49" charset="0"/>
              </a:rPr>
              <a:t>// so 9</a:t>
            </a:r>
            <a:endParaRPr lang="de-DE" sz="4000" b="1">
              <a:effectLst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78289" b="57435"/>
          <a:stretch/>
        </p:blipFill>
        <p:spPr>
          <a:xfrm>
            <a:off x="14097000" y="1226633"/>
            <a:ext cx="3349326" cy="32180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4754832"/>
            <a:ext cx="8428079" cy="44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52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575" y="899260"/>
            <a:ext cx="1782762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lcd2x3_display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lcd_so_to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4765815"/>
            <a:ext cx="6520908" cy="46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58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Màn hình LCD 1602 Xanh Lá - Nsh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2" y="3049399"/>
            <a:ext cx="5104467" cy="510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3" y="3695700"/>
            <a:ext cx="5420128" cy="4065096"/>
          </a:xfrm>
          <a:prstGeom prst="rect">
            <a:avLst/>
          </a:prstGeom>
        </p:spPr>
      </p:pic>
      <p:pic>
        <p:nvPicPr>
          <p:cNvPr id="1030" name="Picture 6" descr="16x2 LCD Display | 3D CAD Model Library | GrabC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3695700"/>
            <a:ext cx="5457382" cy="409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CREATING CUSTOM CHARACTER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484" y="2202959"/>
            <a:ext cx="17712715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P4. Write a program to display “012” in lcd 20x4 with font 3x4 means three of columns and four of rows of lcd. It’s optional to choose the interface mode.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619500"/>
            <a:ext cx="11494223" cy="57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65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0375" y="946840"/>
            <a:ext cx="16969568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LCD_SO_X1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={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//Font 3x4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//0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//1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//2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//3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//4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//5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//6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//7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//8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//9 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fr-FR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fr-FR" sz="4400" b="1">
                <a:solidFill>
                  <a:srgbClr val="008000"/>
                </a:solidFill>
                <a:latin typeface="Courier New" panose="02070309020205020404" pitchFamily="49" charset="0"/>
              </a:rPr>
              <a:t>//XOA</a:t>
            </a:r>
            <a:endParaRPr lang="fr-FR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19714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LCD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063" y="935954"/>
            <a:ext cx="15798223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lcd3x4_display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lcd_goto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lcd_goto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LCD_SO_X1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so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055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LCD SCREEN 16x4 | 3D CAD Model Library | GrabC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922" y="345530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àn hình LCD 20x4- Điện tử 2T | Shopee Việt N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2" y="3165947"/>
            <a:ext cx="5150716" cy="51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ô Đun Màn Hình LCD 2004 20 * 4 LCD 20X4 5V LCD2004 Cho Arduino | Shopee  Việt N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34399"/>
            <a:ext cx="5680349" cy="568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71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074" name="Picture 2" descr="LCD 20X4 With I2C LCD Controller Module COM41,R11 - Faranux Electron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43300"/>
            <a:ext cx="4735093" cy="435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28x64 Character (Green) Graphic LCD Display buy online at Low Price in  India - ElectronicsComp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13" y="2794058"/>
            <a:ext cx="5631545" cy="56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y online 192x64 Blue GLCD online in India from DNA Technology at low  cost, Nashik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316955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112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57599" y="117712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73779" y="1370577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18143" y="-47171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661" y="1141264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37432" y="-1535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8143" y="9543411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2824" y="957863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52342" y="9592560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63856" y="9543411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69313" y="9578986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69534" y="9622135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25741" y="1141264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LCD 16x2 Pinout, Commands, And Displaying Custom Character, 48% OFF"/>
          <p:cNvSpPr>
            <a:spLocks noChangeAspect="1" noChangeArrowheads="1"/>
          </p:cNvSpPr>
          <p:nvPr/>
        </p:nvSpPr>
        <p:spPr bwMode="auto">
          <a:xfrm>
            <a:off x="289832" y="-11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16x2 LCD with Arduino: Code and circuit - Electronics f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090" y="2051105"/>
            <a:ext cx="7924800" cy="71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784"/>
          <a:stretch/>
        </p:blipFill>
        <p:spPr>
          <a:xfrm>
            <a:off x="286978" y="3050638"/>
            <a:ext cx="9487189" cy="47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76500"/>
            <a:ext cx="13164851" cy="66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5" name="image145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375" y="2348623"/>
            <a:ext cx="16974998" cy="671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653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4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LCD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LCD IN 8 BIT MODE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LCD16X2 AND LCD20X4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43"/>
          <a:stretch/>
        </p:blipFill>
        <p:spPr>
          <a:xfrm>
            <a:off x="230967" y="2317923"/>
            <a:ext cx="11905615" cy="660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124" r="52364" b="32406"/>
          <a:stretch/>
        </p:blipFill>
        <p:spPr>
          <a:xfrm>
            <a:off x="12649200" y="2664665"/>
            <a:ext cx="4157058" cy="25599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3165" b="46947"/>
          <a:stretch/>
        </p:blipFill>
        <p:spPr>
          <a:xfrm>
            <a:off x="12801600" y="5921503"/>
            <a:ext cx="415705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61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8117</TotalTime>
  <Words>1468</Words>
  <Application>Microsoft Office PowerPoint</Application>
  <PresentationFormat>Custom</PresentationFormat>
  <Paragraphs>295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Gill Sans</vt:lpstr>
      <vt:lpstr>Roboto Medium</vt:lpstr>
      <vt:lpstr>Constantia</vt:lpstr>
      <vt:lpstr>Raleway Light</vt:lpstr>
      <vt:lpstr>Lato Regular</vt:lpstr>
      <vt:lpstr>Sitka Small Semibold</vt:lpstr>
      <vt:lpstr>Arial Rounded MT Bold</vt:lpstr>
      <vt:lpstr>Roboto Thin</vt:lpstr>
      <vt:lpstr>Lato Light</vt:lpstr>
      <vt:lpstr>Calibri</vt:lpstr>
      <vt:lpstr>Courier New</vt:lpstr>
      <vt:lpstr>Wingdings</vt:lpstr>
      <vt:lpstr>Arial</vt:lpstr>
      <vt:lpstr>Poppins Light</vt:lpstr>
      <vt:lpstr>Bebas Neue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403</cp:revision>
  <cp:lastPrinted>2023-12-21T09:37:54Z</cp:lastPrinted>
  <dcterms:created xsi:type="dcterms:W3CDTF">2006-08-16T00:00:00Z</dcterms:created>
  <dcterms:modified xsi:type="dcterms:W3CDTF">2024-01-05T05:43:09Z</dcterms:modified>
  <dc:identifier>DAFHJBCCLSI</dc:identifier>
</cp:coreProperties>
</file>